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7" roundtripDataSignature="AMtx7mivWyIyLSB7NQCPSKRHg6oyrujV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penSa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406400" lvl="2" marL="1371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indent="-406400" lvl="3" marL="18288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4pPr>
            <a:lvl5pPr indent="-406400" lvl="4" marL="2286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»"/>
              <a:defRPr sz="2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" name="Google Shape;20;p49"/>
          <p:cNvGrpSpPr/>
          <p:nvPr/>
        </p:nvGrpSpPr>
        <p:grpSpPr>
          <a:xfrm>
            <a:off x="540973" y="501178"/>
            <a:ext cx="11041428" cy="794222"/>
            <a:chOff x="405729" y="488237"/>
            <a:chExt cx="8281071" cy="526004"/>
          </a:xfrm>
        </p:grpSpPr>
        <p:sp>
          <p:nvSpPr>
            <p:cNvPr id="21" name="Google Shape;21;p49"/>
            <p:cNvSpPr/>
            <p:nvPr/>
          </p:nvSpPr>
          <p:spPr>
            <a:xfrm>
              <a:off x="405729" y="555479"/>
              <a:ext cx="8281071" cy="363279"/>
            </a:xfrm>
            <a:prstGeom prst="roundRect">
              <a:avLst>
                <a:gd fmla="val 9389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cap="flat" cmpd="thickThin" w="114300">
              <a:solidFill>
                <a:srgbClr val="D4A9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889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2" name="Google Shape;22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48600" y="488237"/>
              <a:ext cx="683678" cy="526004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9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  <a:defRPr b="1" sz="3600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0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1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1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6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6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6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6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6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/>
          <p:nvPr/>
        </p:nvSpPr>
        <p:spPr>
          <a:xfrm>
            <a:off x="812800" y="4396526"/>
            <a:ext cx="10566400" cy="503349"/>
          </a:xfrm>
          <a:prstGeom prst="roundRect">
            <a:avLst>
              <a:gd fmla="val 9389" name="adj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thickThin" w="114300">
            <a:solidFill>
              <a:srgbClr val="D4A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623888" lvl="0" marL="712788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50"/>
          <p:cNvSpPr txBox="1"/>
          <p:nvPr>
            <p:ph idx="1" type="subTitle"/>
          </p:nvPr>
        </p:nvSpPr>
        <p:spPr>
          <a:xfrm>
            <a:off x="1625600" y="50292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5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1837" y="1143001"/>
            <a:ext cx="2401309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1" name="Google Shape;31;p50"/>
          <p:cNvSpPr txBox="1"/>
          <p:nvPr>
            <p:ph type="ctrTitle"/>
          </p:nvPr>
        </p:nvSpPr>
        <p:spPr>
          <a:xfrm>
            <a:off x="914400" y="3442447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  <a:defRPr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6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3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4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54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5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55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55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55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5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8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58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5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9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9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59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5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8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4.jp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1" y="1121824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69" name="Google Shape;169;p1"/>
          <p:cNvSpPr/>
          <p:nvPr/>
        </p:nvSpPr>
        <p:spPr>
          <a:xfrm>
            <a:off x="2703904" y="3705602"/>
            <a:ext cx="6434514" cy="1176093"/>
          </a:xfrm>
          <a:prstGeom prst="roundRect">
            <a:avLst>
              <a:gd fmla="val 9389" name="adj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thickThin" w="114300">
            <a:solidFill>
              <a:srgbClr val="D4A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623888" lvl="0" marL="712788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8900" marR="0" rt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3300"/>
              </a:buClr>
              <a:buSzPts val="28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Armed Forces College of Medicine</a:t>
            </a:r>
            <a:endParaRPr/>
          </a:p>
          <a:p>
            <a:pPr indent="0" lvl="0" marL="88900" marR="0" rt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AFCM</a:t>
            </a:r>
            <a:endParaRPr b="1" i="0" sz="2400" u="none" cap="none" strike="noStrike">
              <a:solidFill>
                <a:srgbClr val="66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/>
          <p:nvPr>
            <p:ph type="title"/>
          </p:nvPr>
        </p:nvSpPr>
        <p:spPr>
          <a:xfrm>
            <a:off x="2152650" y="365127"/>
            <a:ext cx="7886700" cy="878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Acute Coronary Syndrome</a:t>
            </a:r>
            <a:endParaRPr/>
          </a:p>
        </p:txBody>
      </p:sp>
      <p:sp>
        <p:nvSpPr>
          <p:cNvPr id="248" name="Google Shape;248;p10"/>
          <p:cNvSpPr txBox="1"/>
          <p:nvPr>
            <p:ph idx="1" type="body"/>
          </p:nvPr>
        </p:nvSpPr>
        <p:spPr>
          <a:xfrm>
            <a:off x="356191" y="1192696"/>
            <a:ext cx="11401800" cy="5245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Acute coronary syndrome</a:t>
            </a:r>
            <a:r>
              <a:rPr lang="en-US" sz="2400" u="sng"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ACS</a:t>
            </a:r>
            <a:r>
              <a:rPr lang="en-US" sz="2400" u="sng">
                <a:latin typeface="Calibri"/>
                <a:ea typeface="Calibri"/>
                <a:cs typeface="Calibri"/>
                <a:sym typeface="Calibri"/>
              </a:rPr>
              <a:t>) is a syndrome (set of signs and symptoms) due to decreased blood flow in the coronary arteries such that part of the heart muscle is unable to function properly or dies.</a:t>
            </a:r>
            <a:endParaRPr baseline="30000" sz="24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ACS should be distinguished from </a:t>
            </a:r>
            <a:r>
              <a:rPr b="1" i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stable</a:t>
            </a: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 angina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which develops </a:t>
            </a: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during exertion and resolves at rest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 In contrast with stable angina, unstable angina </a:t>
            </a: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occurs suddenly, often at rest or with minimal exertion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or at lesser degrees of exertion than the individual's previous angina ("crescendo angina"). 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onset angina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 also considered 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unstable angina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since it suggests a new problem in a coronary artery.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Acute coronary syndrome is usually caused by one of three problems:</a:t>
            </a:r>
            <a:r>
              <a:rPr b="1"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 ST elevation myocardial infarction (STEMI, 30%), non ST elevation myocardial infarction (NSTEMI, 25%), or unstable angina (38%).</a:t>
            </a:r>
            <a:endParaRPr b="1" baseline="30000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most common symptom is </a:t>
            </a:r>
            <a:r>
              <a:rPr lang="en-US" sz="24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chest pain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often radiating to the left arm or angle of the jaw, pressure-like in character, and associated with nausea and sweating. </a:t>
            </a:r>
            <a:endParaRPr/>
          </a:p>
          <a:p>
            <a:pPr indent="-1905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3368" y="372344"/>
            <a:ext cx="666305" cy="871182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51" name="Google Shape;251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type="title"/>
          </p:nvPr>
        </p:nvSpPr>
        <p:spPr>
          <a:xfrm>
            <a:off x="196872" y="602708"/>
            <a:ext cx="10933314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FF0000"/>
                </a:solidFill>
              </a:rPr>
              <a:t>ACUTE CORONARY SYNDROME CLINICAL DIAGNOSIS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59" name="Google Shape;259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6333459" y="1301998"/>
            <a:ext cx="4501117" cy="5276740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•"/>
            </a:pPr>
            <a:r>
              <a:rPr b="1" i="0" lang="en-US" sz="2000" u="sng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angina: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sub-sternal chest discomfort with the following features:</a:t>
            </a:r>
            <a:endParaRPr/>
          </a:p>
          <a:p>
            <a:pPr indent="-457200" lvl="0" marL="85725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 ; “pressure,” “squeezing,” or “heaviness,” but never sharp or stabbing) and duration (typically minutes).</a:t>
            </a:r>
            <a:endParaRPr/>
          </a:p>
          <a:p>
            <a:pPr indent="-457200" lvl="0" marL="85725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Provoked by exertion or emotional stress.</a:t>
            </a:r>
            <a:endParaRPr/>
          </a:p>
          <a:p>
            <a:pPr indent="-457200" lvl="0" marL="85725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Relieved by rest or nitroglycerin (within several minutes)</a:t>
            </a:r>
            <a:endParaRPr/>
          </a:p>
          <a:p>
            <a:pPr indent="0" lvl="0" marL="400050" marR="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Atypical angina: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chest discomfort that meets 2 of the typical angina characteristics.</a:t>
            </a: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1029585" y="1301998"/>
            <a:ext cx="4501118" cy="5276740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SYMPTOMS OF ISCHEMIA</a:t>
            </a:r>
            <a:endParaRPr/>
          </a:p>
          <a:p>
            <a:pPr indent="-342900" lvl="0" marL="342900" marR="0" rtl="0" algn="just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Chest pain (angina) or discomfort, often described as aching, pressure, tightness or burning</a:t>
            </a:r>
            <a:endParaRPr/>
          </a:p>
          <a:p>
            <a:pPr indent="-342900" lvl="0" marL="342900" marR="0" rtl="0" algn="just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Nausea or vomiting</a:t>
            </a:r>
            <a:endParaRPr/>
          </a:p>
          <a:p>
            <a:pPr indent="-342900" lvl="0" marL="342900" marR="0" rtl="0" algn="just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Indigestion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Shortness of breath (dyspnea)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Sudden, heavy sweating (diaphoresis)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Lightheadedness, dizziness or fainting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Unusual or unexplained fatigue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Feeling restless or apprehensive</a:t>
            </a:r>
            <a:endParaRPr b="1" i="0" sz="20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8229600" y="64166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Sinus tachycardia or brady arrhythmia.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Hypertension (due to pain or as a chronic predisposing  risk factor)or hypotension (cardiogenic shock).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Pallor , irritability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Raised JVP or normal.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S3 gallop if left ventricular function is impaired 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S4 gallop due to stiff ventricle.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Murmur of mitral  incompetence or vsd from ruptured affected myocardium.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Pulmonary crepitation  if heart failure occurs.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12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ACS Signs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>
            <p:ph type="title"/>
          </p:nvPr>
        </p:nvSpPr>
        <p:spPr>
          <a:xfrm>
            <a:off x="609599" y="526508"/>
            <a:ext cx="9866243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4000"/>
              <a:t>ACS Investigations</a:t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4413921" y="1524000"/>
            <a:ext cx="3181350" cy="99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ECG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Elevated ST segment</a:t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2947071" y="3352800"/>
            <a:ext cx="25146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NSTEMI/UA</a:t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7138071" y="3376447"/>
            <a:ext cx="1752600" cy="762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STEMI</a:t>
            </a:r>
            <a:endParaRPr/>
          </a:p>
        </p:txBody>
      </p:sp>
      <p:cxnSp>
        <p:nvCxnSpPr>
          <p:cNvPr id="277" name="Google Shape;277;p13"/>
          <p:cNvCxnSpPr/>
          <p:nvPr/>
        </p:nvCxnSpPr>
        <p:spPr>
          <a:xfrm>
            <a:off x="6071270" y="1219200"/>
            <a:ext cx="0" cy="38100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4242471" y="2971800"/>
            <a:ext cx="0" cy="349724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9" name="Google Shape;279;p13"/>
          <p:cNvSpPr/>
          <p:nvPr/>
        </p:nvSpPr>
        <p:spPr>
          <a:xfrm>
            <a:off x="3937671" y="2514600"/>
            <a:ext cx="1219200" cy="381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7061871" y="2514600"/>
            <a:ext cx="892222" cy="457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  <p:cxnSp>
        <p:nvCxnSpPr>
          <p:cNvPr id="281" name="Google Shape;281;p13"/>
          <p:cNvCxnSpPr/>
          <p:nvPr/>
        </p:nvCxnSpPr>
        <p:spPr>
          <a:xfrm>
            <a:off x="4223421" y="2971800"/>
            <a:ext cx="3752851" cy="31276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13"/>
          <p:cNvCxnSpPr/>
          <p:nvPr/>
        </p:nvCxnSpPr>
        <p:spPr>
          <a:xfrm>
            <a:off x="7976271" y="3003076"/>
            <a:ext cx="0" cy="349724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3" name="Google Shape;283;p13"/>
          <p:cNvCxnSpPr>
            <a:endCxn id="274" idx="2"/>
          </p:cNvCxnSpPr>
          <p:nvPr/>
        </p:nvCxnSpPr>
        <p:spPr>
          <a:xfrm rot="10800000">
            <a:off x="6004596" y="2514600"/>
            <a:ext cx="0" cy="45720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13"/>
          <p:cNvSpPr/>
          <p:nvPr/>
        </p:nvSpPr>
        <p:spPr>
          <a:xfrm>
            <a:off x="3023272" y="4527075"/>
            <a:ext cx="2373289" cy="6545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Troponin</a:t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1880271" y="6096000"/>
            <a:ext cx="18288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NSTEMI</a:t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4699671" y="6096000"/>
            <a:ext cx="1752600" cy="68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UA</a:t>
            </a:r>
            <a:endParaRPr/>
          </a:p>
        </p:txBody>
      </p:sp>
      <p:cxnSp>
        <p:nvCxnSpPr>
          <p:cNvPr id="287" name="Google Shape;287;p13"/>
          <p:cNvCxnSpPr>
            <a:stCxn id="275" idx="2"/>
            <a:endCxn id="284" idx="0"/>
          </p:cNvCxnSpPr>
          <p:nvPr/>
        </p:nvCxnSpPr>
        <p:spPr>
          <a:xfrm>
            <a:off x="4204371" y="4038600"/>
            <a:ext cx="5400" cy="48840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8" name="Google Shape;288;p13"/>
          <p:cNvCxnSpPr/>
          <p:nvPr/>
        </p:nvCxnSpPr>
        <p:spPr>
          <a:xfrm>
            <a:off x="2794671" y="5715000"/>
            <a:ext cx="0" cy="349724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9" name="Google Shape;289;p13"/>
          <p:cNvSpPr/>
          <p:nvPr/>
        </p:nvSpPr>
        <p:spPr>
          <a:xfrm>
            <a:off x="2969250" y="5257801"/>
            <a:ext cx="1044621" cy="381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ve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4201863" y="5257800"/>
            <a:ext cx="1259808" cy="457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ve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13"/>
          <p:cNvCxnSpPr/>
          <p:nvPr/>
        </p:nvCxnSpPr>
        <p:spPr>
          <a:xfrm>
            <a:off x="2756571" y="5715000"/>
            <a:ext cx="28575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13"/>
          <p:cNvCxnSpPr/>
          <p:nvPr/>
        </p:nvCxnSpPr>
        <p:spPr>
          <a:xfrm>
            <a:off x="5614071" y="5769923"/>
            <a:ext cx="0" cy="349724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3" name="Google Shape;293;p13"/>
          <p:cNvCxnSpPr>
            <a:endCxn id="284" idx="2"/>
          </p:cNvCxnSpPr>
          <p:nvPr/>
        </p:nvCxnSpPr>
        <p:spPr>
          <a:xfrm rot="10800000">
            <a:off x="4209917" y="5181599"/>
            <a:ext cx="0" cy="54930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296" name="Google Shape;296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8479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4"/>
          <p:cNvSpPr txBox="1"/>
          <p:nvPr>
            <p:ph idx="1" type="body"/>
          </p:nvPr>
        </p:nvSpPr>
        <p:spPr>
          <a:xfrm>
            <a:off x="9448801" y="1786271"/>
            <a:ext cx="2550042" cy="452596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Pulmonary embolism.</a:t>
            </a:r>
            <a:endParaRPr/>
          </a:p>
          <a:p>
            <a:pPr indent="0" lvl="0" marL="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Aortic dissection.</a:t>
            </a:r>
            <a:endParaRPr/>
          </a:p>
          <a:p>
            <a:pPr indent="0" lvl="0" marL="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Pneumothorax </a:t>
            </a:r>
            <a:endParaRPr/>
          </a:p>
          <a:p>
            <a:pPr indent="0" lvl="0" marL="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Takotsubo syndrome: </a:t>
            </a:r>
            <a:endParaRPr/>
          </a:p>
          <a:p>
            <a:pPr indent="0" lvl="1" marL="45720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manifests by chest pain, </a:t>
            </a:r>
            <a:endParaRPr/>
          </a:p>
          <a:p>
            <a:pPr indent="0" lvl="1" marL="45720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elevation in ECG, </a:t>
            </a:r>
            <a:endParaRPr/>
          </a:p>
          <a:p>
            <a:pPr indent="0" lvl="1" marL="45720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cardiac markers, </a:t>
            </a:r>
            <a:endParaRPr/>
          </a:p>
          <a:p>
            <a:pPr indent="0" lvl="1" marL="45720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coronary angio. </a:t>
            </a:r>
            <a:endParaRPr/>
          </a:p>
          <a:p>
            <a:pPr indent="0" lvl="0" marL="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5"/>
          <p:cNvGrpSpPr/>
          <p:nvPr/>
        </p:nvGrpSpPr>
        <p:grpSpPr>
          <a:xfrm>
            <a:off x="738802" y="1448153"/>
            <a:ext cx="4092853" cy="4799892"/>
            <a:chOff x="3047993" y="353"/>
            <a:chExt cx="4092853" cy="4799892"/>
          </a:xfrm>
        </p:grpSpPr>
        <p:sp>
          <p:nvSpPr>
            <p:cNvPr id="309" name="Google Shape;309;p15"/>
            <p:cNvSpPr/>
            <p:nvPr/>
          </p:nvSpPr>
          <p:spPr>
            <a:xfrm rot="2563021">
              <a:off x="4853504" y="3375268"/>
              <a:ext cx="724557" cy="3366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BF504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0" name="Google Shape;310;p15"/>
            <p:cNvSpPr/>
            <p:nvPr/>
          </p:nvSpPr>
          <p:spPr>
            <a:xfrm>
              <a:off x="4949612" y="2383468"/>
              <a:ext cx="806105" cy="3366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BF504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1" name="Google Shape;311;p15"/>
            <p:cNvSpPr/>
            <p:nvPr/>
          </p:nvSpPr>
          <p:spPr>
            <a:xfrm rot="-2563021">
              <a:off x="4853504" y="1391669"/>
              <a:ext cx="724557" cy="33662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BF504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2" name="Google Shape;312;p15"/>
            <p:cNvSpPr/>
            <p:nvPr/>
          </p:nvSpPr>
          <p:spPr>
            <a:xfrm>
              <a:off x="3047993" y="1219200"/>
              <a:ext cx="2308547" cy="2308547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-24998" r="-24998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298226" y="353"/>
              <a:ext cx="1385128" cy="1385128"/>
            </a:xfrm>
            <a:prstGeom prst="ellipse">
              <a:avLst/>
            </a:prstGeom>
            <a:solidFill>
              <a:srgbClr val="BC82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5501073" y="203200"/>
              <a:ext cx="979434" cy="9794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Ishemic Chest Pain</a:t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5755718" y="1707735"/>
              <a:ext cx="1385128" cy="1385128"/>
            </a:xfrm>
            <a:prstGeom prst="ellipse">
              <a:avLst/>
            </a:prstGeom>
            <a:solidFill>
              <a:srgbClr val="BBB05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5958565" y="1910582"/>
              <a:ext cx="979434" cy="9794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Cardiac Non-ishemic Chest Pain</a:t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298226" y="3415117"/>
              <a:ext cx="1385128" cy="1385128"/>
            </a:xfrm>
            <a:prstGeom prst="ellipse">
              <a:avLst/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 txBox="1"/>
            <p:nvPr/>
          </p:nvSpPr>
          <p:spPr>
            <a:xfrm>
              <a:off x="5501073" y="3617964"/>
              <a:ext cx="979434" cy="9794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Noncardiac Chest Pain</a:t>
              </a:r>
              <a:endParaRPr/>
            </a:p>
          </p:txBody>
        </p:sp>
      </p:grpSp>
      <p:sp>
        <p:nvSpPr>
          <p:cNvPr id="319" name="Google Shape;319;p15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Types of CHEST PAIN/ ANGINA PECTORIS</a:t>
            </a:r>
            <a:endParaRPr/>
          </a:p>
        </p:txBody>
      </p:sp>
      <p:sp>
        <p:nvSpPr>
          <p:cNvPr id="320" name="Google Shape;320;p15"/>
          <p:cNvSpPr txBox="1"/>
          <p:nvPr/>
        </p:nvSpPr>
        <p:spPr>
          <a:xfrm>
            <a:off x="5022022" y="1752600"/>
            <a:ext cx="7012056" cy="45529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romanUcPeriod"/>
            </a:pPr>
            <a:r>
              <a:rPr b="1" i="0" lang="en-US" sz="24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TYPICAL ANGINA PECTORIS / ISCHEMIC CHEST PAIN :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Discomfort in the chest and/or adjacent areas </a:t>
            </a:r>
            <a:r>
              <a:rPr b="1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(jaw, shoulder, back, arm)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romanUcPeriod" startAt="2"/>
            </a:pPr>
            <a:r>
              <a:rPr b="1" i="0" lang="en-US" sz="24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ATYPICAL ANGINA / NON-ISCHEMIC CARDIAC CHEST PAIN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Chest pain that meets 1 or none of the typical angina characteristics e.g. Pericardial chest pain </a:t>
            </a:r>
            <a:endParaRPr/>
          </a:p>
          <a:p>
            <a:pPr indent="-571500" lvl="0" marL="5715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AutoNum type="romanUcPeriod" startAt="3"/>
            </a:pPr>
            <a:r>
              <a:rPr b="1" i="0" lang="en-US" sz="24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ATYPICAL ANGINA / NON-CARDIAC CHEST PAIN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Sharp chest pain that increases with inspiration or cough e.g. Pleuritic chest pain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26" name="Google Shape;32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23" y="1185103"/>
            <a:ext cx="11414153" cy="381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32" name="Google Shape;33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673" y="82405"/>
            <a:ext cx="7094948" cy="6410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lassification of Acute Coronary Syndromes (ACS) &amp;amp; Acute Myocardial  Infarction (AMI) – ECG &amp;amp; ECHO" id="338" name="Google Shape;33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067" l="0" r="0" t="37344"/>
          <a:stretch/>
        </p:blipFill>
        <p:spPr>
          <a:xfrm>
            <a:off x="130250" y="1217543"/>
            <a:ext cx="7794027" cy="432849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NSTEMI: Non-ST-Segment Myocardial Infarction Explained" id="339" name="Google Shape;339;p18"/>
          <p:cNvPicPr preferRelativeResize="0"/>
          <p:nvPr/>
        </p:nvPicPr>
        <p:blipFill rotWithShape="1">
          <a:blip r:embed="rId4">
            <a:alphaModFix/>
          </a:blip>
          <a:srcRect b="0" l="35206" r="0" t="11303"/>
          <a:stretch/>
        </p:blipFill>
        <p:spPr>
          <a:xfrm>
            <a:off x="8005970" y="1728915"/>
            <a:ext cx="3717235" cy="38171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 txBox="1"/>
          <p:nvPr>
            <p:ph idx="1" type="body"/>
          </p:nvPr>
        </p:nvSpPr>
        <p:spPr>
          <a:xfrm>
            <a:off x="1878496" y="1495839"/>
            <a:ext cx="4108838" cy="1869297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-ECG: serial ECGs are needed.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-Cardiac markers.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-Others.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5" name="Google Shape;345;p19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Diagnosis Of ACS</a:t>
            </a:r>
            <a:endParaRPr/>
          </a:p>
        </p:txBody>
      </p:sp>
      <p:pic>
        <p:nvPicPr>
          <p:cNvPr id="346" name="Google Shape;3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631" y="3429000"/>
            <a:ext cx="4034568" cy="328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8237" y="4051605"/>
            <a:ext cx="4390187" cy="26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2964" y="1447800"/>
            <a:ext cx="4390187" cy="238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>
            <p:ph type="ctrTitle"/>
          </p:nvPr>
        </p:nvSpPr>
        <p:spPr>
          <a:xfrm>
            <a:off x="2153478" y="4302184"/>
            <a:ext cx="772601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ACUTE CORONARY SYNDROME</a:t>
            </a:r>
            <a:endParaRPr/>
          </a:p>
        </p:txBody>
      </p:sp>
      <p:sp>
        <p:nvSpPr>
          <p:cNvPr id="175" name="Google Shape;175;p2"/>
          <p:cNvSpPr txBox="1"/>
          <p:nvPr>
            <p:ph idx="1" type="subTitle"/>
          </p:nvPr>
        </p:nvSpPr>
        <p:spPr>
          <a:xfrm>
            <a:off x="1625600" y="50292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STEMI</a:t>
            </a:r>
            <a:endParaRPr/>
          </a:p>
        </p:txBody>
      </p:sp>
      <p:pic>
        <p:nvPicPr>
          <p:cNvPr id="354" name="Google Shape;35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3405" y="1500888"/>
            <a:ext cx="12174917" cy="502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0" name="Google Shape;36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2708"/>
            <a:ext cx="11991643" cy="58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6" name="Google Shape;36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0350" l="0" r="0" t="0"/>
          <a:stretch/>
        </p:blipFill>
        <p:spPr>
          <a:xfrm>
            <a:off x="28534" y="419194"/>
            <a:ext cx="6275892" cy="508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34" y="5876188"/>
            <a:ext cx="11964992" cy="74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 rotWithShape="1">
          <a:blip r:embed="rId5">
            <a:alphaModFix/>
          </a:blip>
          <a:srcRect b="0" l="0" r="0" t="60289"/>
          <a:stretch/>
        </p:blipFill>
        <p:spPr>
          <a:xfrm>
            <a:off x="6304426" y="1903228"/>
            <a:ext cx="5724373" cy="3605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See the source image" id="374" name="Google Shape;37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766" y="114300"/>
            <a:ext cx="8044763" cy="689775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655982" y="2650482"/>
            <a:ext cx="29320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STEMI MANAGEMENT=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REPERFUSION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81" name="Google Shape;38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58125"/>
            <a:ext cx="6322943" cy="6769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87" name="Google Shape;387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60" y="911738"/>
            <a:ext cx="11509591" cy="459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6984" y="61943"/>
            <a:ext cx="5796012" cy="665691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/>
        </p:nvSpPr>
        <p:spPr>
          <a:xfrm>
            <a:off x="609600" y="367749"/>
            <a:ext cx="4881770" cy="6202016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THROBOLYTIC THERAPY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hospital mortality by 25-50%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when catheter team is not available and when no absolute contraindications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Alteplase( human TPA)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as IV bolus followed by infusion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survival rate than other thrombolytic agents like streptokinase.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 major risk is catastrophic bleeding specially if concomitant use o heparin, hypertension, old age above 75 years.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REPERFUSION THERAPY FOR STEMI</a:t>
            </a:r>
            <a:endParaRPr/>
          </a:p>
        </p:txBody>
      </p:sp>
      <p:grpSp>
        <p:nvGrpSpPr>
          <p:cNvPr id="399" name="Google Shape;399;p27"/>
          <p:cNvGrpSpPr/>
          <p:nvPr/>
        </p:nvGrpSpPr>
        <p:grpSpPr>
          <a:xfrm>
            <a:off x="609600" y="1602465"/>
            <a:ext cx="10972800" cy="4521431"/>
            <a:chOff x="0" y="2265"/>
            <a:chExt cx="10972800" cy="4521431"/>
          </a:xfrm>
        </p:grpSpPr>
        <p:sp>
          <p:nvSpPr>
            <p:cNvPr id="400" name="Google Shape;400;p27"/>
            <p:cNvSpPr/>
            <p:nvPr/>
          </p:nvSpPr>
          <p:spPr>
            <a:xfrm rot="5400000">
              <a:off x="7025703" y="-2964279"/>
              <a:ext cx="871601" cy="70225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CFCF">
                <a:alpha val="89803"/>
              </a:srgbClr>
            </a:solidFill>
            <a:ln cap="flat" cmpd="sng" w="9525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 txBox="1"/>
            <p:nvPr/>
          </p:nvSpPr>
          <p:spPr>
            <a:xfrm>
              <a:off x="3950208" y="153764"/>
              <a:ext cx="6980044" cy="786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Char char="•"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BEST TREATMENT</a:t>
              </a:r>
              <a:endParaRPr/>
            </a:p>
            <a:p>
              <a:pPr indent="-82550" lvl="1" marL="228600" marR="0" rtl="0" algn="l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0" y="2265"/>
              <a:ext cx="3950208" cy="108950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82D2B"/>
                </a:gs>
                <a:gs pos="80000">
                  <a:srgbClr val="C83D39"/>
                </a:gs>
                <a:gs pos="100000">
                  <a:srgbClr val="CC3A36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 txBox="1"/>
            <p:nvPr/>
          </p:nvSpPr>
          <p:spPr>
            <a:xfrm>
              <a:off x="53185" y="55450"/>
              <a:ext cx="3843838" cy="983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PPCI</a:t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 rot="5400000">
              <a:off x="7025703" y="-1820302"/>
              <a:ext cx="871601" cy="70225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5D9CE">
                <a:alpha val="89803"/>
              </a:srgbClr>
            </a:solidFill>
            <a:ln cap="flat" cmpd="sng" w="9525">
              <a:solidFill>
                <a:srgbClr val="E5D9CE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3950208" y="1297741"/>
              <a:ext cx="6980044" cy="786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SECOND BEST IF PPCI IS NOT POSSIBLE</a:t>
              </a:r>
              <a:endParaRPr/>
            </a:p>
            <a:p>
              <a:pPr indent="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0" y="1146242"/>
              <a:ext cx="3950208" cy="108950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65E2D"/>
                </a:gs>
                <a:gs pos="80000">
                  <a:srgbClr val="C47B3D"/>
                </a:gs>
                <a:gs pos="100000">
                  <a:srgbClr val="C87C3A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 txBox="1"/>
            <p:nvPr/>
          </p:nvSpPr>
          <p:spPr>
            <a:xfrm>
              <a:off x="53185" y="1199427"/>
              <a:ext cx="3843838" cy="983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THROMBOLYTIC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None/>
              </a:pPr>
              <a:r>
                <a:t/>
              </a:r>
              <a:endParaRPr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7"/>
            <p:cNvSpPr/>
            <p:nvPr/>
          </p:nvSpPr>
          <p:spPr>
            <a:xfrm rot="5400000">
              <a:off x="7025703" y="-676326"/>
              <a:ext cx="871601" cy="70225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4E4CF">
                <a:alpha val="89803"/>
              </a:srgbClr>
            </a:solidFill>
            <a:ln cap="flat" cmpd="sng" w="9525">
              <a:solidFill>
                <a:srgbClr val="E4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 txBox="1"/>
            <p:nvPr/>
          </p:nvSpPr>
          <p:spPr>
            <a:xfrm>
              <a:off x="3950208" y="2441717"/>
              <a:ext cx="6980044" cy="786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Char char="•"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RARE MOSTLY WITH MECHANICAL COMPLICATIONS</a:t>
              </a:r>
              <a:endParaRPr/>
            </a:p>
            <a:p>
              <a:pPr indent="-82550" lvl="1" marL="228600" marR="0" rtl="0" algn="l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0" y="2290219"/>
              <a:ext cx="3950208" cy="108950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48A31"/>
                </a:gs>
                <a:gs pos="80000">
                  <a:srgbClr val="C2B542"/>
                </a:gs>
                <a:gs pos="100000">
                  <a:srgbClr val="C6B93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 txBox="1"/>
            <p:nvPr/>
          </p:nvSpPr>
          <p:spPr>
            <a:xfrm>
              <a:off x="53185" y="2343404"/>
              <a:ext cx="3843838" cy="983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CABG</a:t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 rot="5400000">
              <a:off x="7025703" y="467650"/>
              <a:ext cx="871601" cy="70225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CE4CF">
                <a:alpha val="89803"/>
              </a:srgbClr>
            </a:solidFill>
            <a:ln cap="flat" cmpd="sng" w="9525">
              <a:solidFill>
                <a:srgbClr val="DC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 txBox="1"/>
            <p:nvPr/>
          </p:nvSpPr>
          <p:spPr>
            <a:xfrm>
              <a:off x="3950208" y="3585693"/>
              <a:ext cx="6980044" cy="786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Char char="•"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ONLY FOR LATE PRESENTERS BEYOND 48 HOURS</a:t>
              </a:r>
              <a:endParaRPr/>
            </a:p>
            <a:p>
              <a:pPr indent="-82550" lvl="1" marL="228600" marR="0" rtl="0" algn="l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0" y="3434195"/>
              <a:ext cx="3950208" cy="108950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39235"/>
                </a:gs>
                <a:gs pos="80000">
                  <a:srgbClr val="98BF47"/>
                </a:gs>
                <a:gs pos="100000">
                  <a:srgbClr val="99C344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 txBox="1"/>
            <p:nvPr/>
          </p:nvSpPr>
          <p:spPr>
            <a:xfrm>
              <a:off x="53185" y="3487380"/>
              <a:ext cx="3843838" cy="983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JUST MEDICAL TREATMENT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21" name="Google Shape;42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5951" l="0" r="0" t="0"/>
          <a:stretch/>
        </p:blipFill>
        <p:spPr>
          <a:xfrm>
            <a:off x="176537" y="584790"/>
            <a:ext cx="11838926" cy="465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Prognosis following STEMI</a:t>
            </a:r>
            <a:endParaRPr/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696433" y="1737360"/>
            <a:ext cx="5247167" cy="4663441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None/>
            </a:pPr>
            <a:r>
              <a:rPr b="1" lang="en-US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5-10% of hospitalized patients will die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Infarct size/severity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Comorbid conditions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heart failure or hypotension</a:t>
            </a:r>
            <a:endParaRPr/>
          </a:p>
        </p:txBody>
      </p:sp>
      <p:sp>
        <p:nvSpPr>
          <p:cNvPr id="429" name="Google Shape;429;p2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6172199" y="1737360"/>
            <a:ext cx="5544879" cy="4663441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Post-discharge mortality rates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6-8%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within first year, half of these within first 3 months 4% per year following first year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LV dysfunction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 myocardial ischemia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Ventricular arrhythmias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of prior MI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182" name="Google Shape;182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/>
          <p:nvPr>
            <p:ph type="ctrTitle"/>
          </p:nvPr>
        </p:nvSpPr>
        <p:spPr>
          <a:xfrm>
            <a:off x="755373" y="4547347"/>
            <a:ext cx="10363200" cy="206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/>
              <a:t>PREPARED BY PROF SAMEH SHAHEEN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NSTEMI AND UNSTABLE ANGINA</a:t>
            </a:r>
            <a:endParaRPr/>
          </a:p>
        </p:txBody>
      </p:sp>
      <p:pic>
        <p:nvPicPr>
          <p:cNvPr id="436" name="Google Shape;43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376" y="1264823"/>
            <a:ext cx="7037342" cy="529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524"/>
            <a:ext cx="6665774" cy="48735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445" name="Google Shape;445;p31"/>
          <p:cNvSpPr txBox="1"/>
          <p:nvPr>
            <p:ph idx="1" type="body"/>
          </p:nvPr>
        </p:nvSpPr>
        <p:spPr>
          <a:xfrm>
            <a:off x="6714579" y="136524"/>
            <a:ext cx="4630478" cy="4523787"/>
          </a:xfrm>
          <a:prstGeom prst="rect">
            <a:avLst/>
          </a:prstGeom>
          <a:gradFill>
            <a:gsLst>
              <a:gs pos="0">
                <a:srgbClr val="97B4E4"/>
              </a:gs>
              <a:gs pos="50000">
                <a:srgbClr val="BFCFEC"/>
              </a:gs>
              <a:gs pos="100000">
                <a:srgbClr val="E0E8F4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i="1" lang="en-US" u="sng">
                <a:solidFill>
                  <a:srgbClr val="FF0000"/>
                </a:solidFill>
              </a:rPr>
              <a:t>A rise/ fall of serum markers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Typical time course for the detection of enzymes released after myocardial infarction.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AST, serum aspartate aminotransferase;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CPK, creatine kinase;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cTnI, cardiac troponin I;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cTnT, cardiac troponin 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LDH, lactate dehydrogenase</a:t>
            </a:r>
            <a:endParaRPr/>
          </a:p>
        </p:txBody>
      </p:sp>
      <p:sp>
        <p:nvSpPr>
          <p:cNvPr id="446" name="Google Shape;446;p31"/>
          <p:cNvSpPr txBox="1"/>
          <p:nvPr/>
        </p:nvSpPr>
        <p:spPr>
          <a:xfrm>
            <a:off x="2032000" y="231939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Diagnosis Of ACS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137" y="4679805"/>
            <a:ext cx="10595726" cy="204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idx="1" type="body"/>
          </p:nvPr>
        </p:nvSpPr>
        <p:spPr>
          <a:xfrm>
            <a:off x="609600" y="1479551"/>
            <a:ext cx="11020508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ECG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Cardiac enzymes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Chest x-ray: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- Pulmonary edema.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- heart size is often normal 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Echocardiography: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Assess ventricular ejection fraction.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Segmental wall motion abnormalities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Detect complications: Mural thrombus, cardiac rupture, VSD, mitral regurge, or    pericardial effusion.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Coronary angiogram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procedure uses X-ray imaging to see heart's blood vessels. </a:t>
            </a:r>
            <a:endParaRPr/>
          </a:p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It is  also used for PCI.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32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INVESTIGATIONS Of ACS</a:t>
            </a:r>
            <a:endParaRPr/>
          </a:p>
        </p:txBody>
      </p:sp>
      <p:sp>
        <p:nvSpPr>
          <p:cNvPr id="454" name="Google Shape;454;p3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456" name="Google Shape;456;p3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62" name="Google Shape;46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69" y="76889"/>
            <a:ext cx="9580839" cy="658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/>
          <p:nvPr/>
        </p:nvSpPr>
        <p:spPr>
          <a:xfrm>
            <a:off x="501927" y="609601"/>
            <a:ext cx="11146734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REPERFUSION DEPENDS ON RISK STRATIFICATION</a:t>
            </a:r>
            <a:endParaRPr/>
          </a:p>
        </p:txBody>
      </p:sp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11157" l="0" r="0" t="14463"/>
          <a:stretch/>
        </p:blipFill>
        <p:spPr>
          <a:xfrm>
            <a:off x="99594" y="1465755"/>
            <a:ext cx="6133337" cy="46134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Selection of non-ST-elevation acute coronary syndrome (NSTE-ACS)... |  Download Scientific Diagram" id="469" name="Google Shape;469;p3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0415" y="1465755"/>
            <a:ext cx="5941585" cy="461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 txBox="1"/>
          <p:nvPr>
            <p:ph type="title"/>
          </p:nvPr>
        </p:nvSpPr>
        <p:spPr>
          <a:xfrm>
            <a:off x="144117" y="365125"/>
            <a:ext cx="11842474" cy="598971"/>
          </a:xfrm>
          <a:prstGeom prst="rect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PHARMACOLOGIC THERAPY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ACS</a:t>
            </a:r>
            <a:endParaRPr/>
          </a:p>
        </p:txBody>
      </p:sp>
      <p:pic>
        <p:nvPicPr>
          <p:cNvPr id="475" name="Google Shape;47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617" l="0" r="0" t="43969"/>
          <a:stretch/>
        </p:blipFill>
        <p:spPr>
          <a:xfrm>
            <a:off x="31894" y="1114070"/>
            <a:ext cx="12128212" cy="53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81" name="Google Shape;481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447" y="160383"/>
            <a:ext cx="11525265" cy="657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486" name="Google Shape;486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9730" y="1371601"/>
            <a:ext cx="8433471" cy="51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7"/>
          <p:cNvSpPr txBox="1"/>
          <p:nvPr>
            <p:ph type="title"/>
          </p:nvPr>
        </p:nvSpPr>
        <p:spPr>
          <a:xfrm>
            <a:off x="1929729" y="602708"/>
            <a:ext cx="8204871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Complications Of Acute MI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SECONDARY PREVENTION POST ACS</a:t>
            </a:r>
            <a:endParaRPr/>
          </a:p>
        </p:txBody>
      </p:sp>
      <p:pic>
        <p:nvPicPr>
          <p:cNvPr descr="Secondary Prevention Beyond Hospital Discharge for Acute Coronary Syndrome:  Evidence-Based Recommendations - ScienceDirect" id="493" name="Google Shape;493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369" y="1269984"/>
            <a:ext cx="7046963" cy="543561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8"/>
          <p:cNvSpPr txBox="1"/>
          <p:nvPr/>
        </p:nvSpPr>
        <p:spPr>
          <a:xfrm>
            <a:off x="7392537" y="1497906"/>
            <a:ext cx="4481015" cy="513035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coordinated multifaceted interventions designed to optimize a cardiac patient's physical, psychological, and social functioning in addition to stabilizing, slowing, or even reversing the progression of the underlying atherosclerotic process, thereby reducing morbidity and mortality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just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includes 4 phases starting with conditioning  from acute event or post CABG to make the patient functionally independent, and  to prepare for discharge from hospital , nutritional counseling , and establish secondary prevention targets.</a:t>
            </a:r>
            <a:endParaRPr/>
          </a:p>
          <a:p>
            <a:pPr indent="-342900" lvl="0" marL="342900" marR="0" rtl="0" algn="just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includes also early ambulation and gradual exercise programs under supervision as well as psychological management.</a:t>
            </a:r>
            <a:endParaRPr/>
          </a:p>
          <a:p>
            <a:pPr indent="-218440" lvl="0" marL="342900" marR="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38"/>
          <p:cNvCxnSpPr/>
          <p:nvPr/>
        </p:nvCxnSpPr>
        <p:spPr>
          <a:xfrm>
            <a:off x="6732896" y="2238233"/>
            <a:ext cx="732429" cy="0"/>
          </a:xfrm>
          <a:prstGeom prst="straightConnector1">
            <a:avLst/>
          </a:prstGeom>
          <a:noFill/>
          <a:ln cap="flat" cmpd="sng" w="76200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Quiz</a:t>
            </a:r>
            <a:endParaRPr/>
          </a:p>
        </p:txBody>
      </p:sp>
      <p:sp>
        <p:nvSpPr>
          <p:cNvPr id="501" name="Google Shape;501;p3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503" name="Google Shape;503;p3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05" name="Google Shape;5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16" y="1207605"/>
            <a:ext cx="11682768" cy="55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9"/>
          <p:cNvSpPr/>
          <p:nvPr/>
        </p:nvSpPr>
        <p:spPr>
          <a:xfrm>
            <a:off x="0" y="4859079"/>
            <a:ext cx="12243391" cy="199892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Indented Learning Outcomes (ILOs)</a:t>
            </a:r>
            <a:endParaRPr/>
          </a:p>
        </p:txBody>
      </p:sp>
      <p:sp>
        <p:nvSpPr>
          <p:cNvPr id="189" name="Google Shape;189;p4"/>
          <p:cNvSpPr txBox="1"/>
          <p:nvPr>
            <p:ph idx="1" type="body"/>
          </p:nvPr>
        </p:nvSpPr>
        <p:spPr>
          <a:xfrm>
            <a:off x="441278" y="1460310"/>
            <a:ext cx="11122900" cy="5016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>
                <a:solidFill>
                  <a:srgbClr val="FF0000"/>
                </a:solidFill>
              </a:rPr>
              <a:t>By the end of this lecture the student will be able to: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Define and describe the epidemiology, etiology and pathophysiology of </a:t>
            </a:r>
            <a:r>
              <a:rPr b="1" lang="en-US"/>
              <a:t>ACS</a:t>
            </a:r>
            <a:r>
              <a:rPr lang="en-US"/>
              <a:t>.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Evaluate by history analysis and physical examination a case of </a:t>
            </a:r>
            <a:r>
              <a:rPr b="1" i="1" lang="en-US"/>
              <a:t>ACS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Use appropriate investigations to diagnose a case of </a:t>
            </a:r>
            <a:r>
              <a:rPr b="1" i="1" lang="en-US"/>
              <a:t>ACS</a:t>
            </a:r>
            <a:r>
              <a:rPr lang="en-US"/>
              <a:t>.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Identify possible differential diagnosis of a case of </a:t>
            </a:r>
            <a:r>
              <a:rPr b="1" i="1" lang="en-US"/>
              <a:t>ACS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Risk stratify a case of </a:t>
            </a:r>
            <a:r>
              <a:rPr b="1" i="1" lang="en-US"/>
              <a:t>ACS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Describe pre-hospital and in-hospital management of a case of </a:t>
            </a:r>
            <a:r>
              <a:rPr b="1" i="1" lang="en-US"/>
              <a:t>ACS</a:t>
            </a:r>
            <a:r>
              <a:rPr lang="en-US"/>
              <a:t>.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Construct a post</a:t>
            </a:r>
            <a:r>
              <a:rPr b="1" i="1" lang="en-US"/>
              <a:t> ACS </a:t>
            </a:r>
            <a:r>
              <a:rPr lang="en-US"/>
              <a:t>care plan and counselling for secondary prevention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12" name="Google Shape;512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02" y="0"/>
            <a:ext cx="11554596" cy="41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702" y="4351522"/>
            <a:ext cx="11370861" cy="23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19" name="Google Shape;519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909" y="224053"/>
            <a:ext cx="10923447" cy="361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857" y="3910852"/>
            <a:ext cx="10864218" cy="258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65 years old man retired, was presented to emergency department  by 6 hours history of retrosternal crushing chest pain radiating to jaw , he had an episode of vomiting , he has history of diabetes and hypertension for 10 years but not well compliant to the medication, he is smoker for the last 30 years 10-15 cig per day, and stopped 2 years ago. 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He has family history of DM and Dyslipidemia.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On examination: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pulse :115 per minute regular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BP:160/105 lying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RR: 26 /min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Quiz</a:t>
            </a:r>
            <a:endParaRPr/>
          </a:p>
        </p:txBody>
      </p:sp>
      <p:sp>
        <p:nvSpPr>
          <p:cNvPr id="527" name="Google Shape;527;p4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529" name="Google Shape;529;p4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Temperature: normal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Systemic exam :  the patient looks sweaty.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there is xanthelasma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There is Arcus senelis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 pallor, or jaundice or cyanosis.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Tobacco staining.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JVP not elevated 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 carotid bruit.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Cardiac exam :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Normally placed apex, heaving  in character.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S2 is accentuated over the aortic area.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Google Shape;535;p43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Lung examination  showed no abnormality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 organomegaly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No pedal edema.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Review of other systems showed no abnormality.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What is your differential diagnosis?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 to diagnose  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How to manage , immediate and late management ?</a:t>
            </a:r>
            <a:endParaRPr/>
          </a:p>
        </p:txBody>
      </p:sp>
      <p:sp>
        <p:nvSpPr>
          <p:cNvPr id="541" name="Google Shape;541;p44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 patients with suspected ACS should have good assessment by detailed history, physical examination and risk factor identification for proper and early management. 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Identification &amp; differentiation between typical and atypical presentation of ACS is mandatory.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Early diagnosis and management of ACS is crucial and it affects the functional status of patients post insult.  </a:t>
            </a:r>
            <a:endParaRPr/>
          </a:p>
        </p:txBody>
      </p:sp>
      <p:sp>
        <p:nvSpPr>
          <p:cNvPr id="547" name="Google Shape;547;p45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Take home message</a:t>
            </a:r>
            <a:endParaRPr/>
          </a:p>
        </p:txBody>
      </p:sp>
      <p:sp>
        <p:nvSpPr>
          <p:cNvPr id="548" name="Google Shape;548;p4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August 3, 2021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Internal Medicine Department</a:t>
            </a:r>
            <a:endParaRPr/>
          </a:p>
        </p:txBody>
      </p:sp>
      <p:sp>
        <p:nvSpPr>
          <p:cNvPr id="550" name="Google Shape;550;p4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6"/>
          <p:cNvSpPr txBox="1"/>
          <p:nvPr/>
        </p:nvSpPr>
        <p:spPr>
          <a:xfrm>
            <a:off x="781493" y="2258704"/>
            <a:ext cx="10600660" cy="21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Patient History An Evidence-Based Approach to Differential Diagnosis.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Toronto notes.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Andreoli and Carpenter's Cecil Essentials of Medicine.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4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1981200" y="609601"/>
            <a:ext cx="7391400" cy="600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To Read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7"/>
          <p:cNvSpPr txBox="1"/>
          <p:nvPr>
            <p:ph type="title"/>
          </p:nvPr>
        </p:nvSpPr>
        <p:spPr>
          <a:xfrm>
            <a:off x="3048000" y="2631162"/>
            <a:ext cx="6096000" cy="110799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cap="flat" cmpd="thickThin" w="114300">
            <a:solidFill>
              <a:srgbClr val="D4A9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8890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Times New Roman"/>
              <a:buNone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>
            <p:ph idx="1" type="body"/>
          </p:nvPr>
        </p:nvSpPr>
        <p:spPr>
          <a:xfrm>
            <a:off x="590550" y="1492251"/>
            <a:ext cx="11093450" cy="5099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Ischemic heart disease is a condition in which there is </a:t>
            </a:r>
            <a:r>
              <a:rPr b="1" i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inadequate supply of blood and oxygen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 to a portion of myocardium which means, imbalance between myocardial oxygen supply and demands.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It is </a:t>
            </a:r>
            <a:r>
              <a:rPr b="1" i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caused mainly by </a:t>
            </a: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atherosclerosis</a:t>
            </a:r>
            <a:r>
              <a:rPr b="1" lang="en-US" sz="2400" u="sng"/>
              <a:t>, but other varieties exist:</a:t>
            </a:r>
            <a:endParaRPr/>
          </a:p>
          <a:p>
            <a:pPr indent="-571500" lvl="1" marL="971550" rtl="0" algn="l">
              <a:spcBef>
                <a:spcPts val="444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AutoNum type="romanUcPeriod"/>
            </a:pPr>
            <a:r>
              <a:rPr b="1" i="1" lang="en-US" sz="2400" u="sng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Epicardial atherosclerotic CAD:</a:t>
            </a:r>
            <a:endParaRPr/>
          </a:p>
          <a:p>
            <a:pPr indent="-571500" lvl="1" marL="971550" rtl="0" algn="l">
              <a:spcBef>
                <a:spcPts val="444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AutoNum type="romanUcPeriod"/>
            </a:pPr>
            <a:r>
              <a:rPr b="1" i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Vasospastic epicardial CAD (Variant angina):</a:t>
            </a:r>
            <a:endParaRPr b="1" i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00" lvl="1" marL="9715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Typical chest pain not triggered by exercise or emotional stress, in a patient who has no risk factors for IHD, in whom coronary angiography demonstrated transient coronary vasospasm.</a:t>
            </a:r>
            <a:endParaRPr/>
          </a:p>
          <a:p>
            <a:pPr indent="-571500" lvl="1" marL="9715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Treatment: nitrates and calcium channel blockers prevent the spasm.</a:t>
            </a:r>
            <a:endParaRPr/>
          </a:p>
          <a:p>
            <a:pPr indent="-571500" lvl="1" marL="971550" rtl="0" algn="l">
              <a:spcBef>
                <a:spcPts val="444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AutoNum type="romanUcPeriod" startAt="3"/>
            </a:pPr>
            <a:r>
              <a:rPr b="1" i="1" lang="en-US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Microvascular angina: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Angina that occur in patients with normal coronaries and no provocative spasm.</a:t>
            </a:r>
            <a:endParaRPr/>
          </a:p>
          <a:p>
            <a:pPr indent="-285750" lvl="1" marL="74295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Pathophysiology: Decrease endothelium-dependent vasodilatation.</a:t>
            </a:r>
            <a:endParaRPr b="1" sz="2400"/>
          </a:p>
        </p:txBody>
      </p:sp>
      <p:sp>
        <p:nvSpPr>
          <p:cNvPr id="195" name="Google Shape;195;p5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>
                <a:highlight>
                  <a:srgbClr val="FFFF00"/>
                </a:highlight>
              </a:rPr>
              <a:t>Ischemic Heart Disease (Coronary Artery Disease):</a:t>
            </a:r>
            <a:br>
              <a:rPr lang="en-US" sz="2000"/>
            </a:br>
            <a:r>
              <a:rPr lang="en-US" sz="3200">
                <a:highlight>
                  <a:srgbClr val="FFFF00"/>
                </a:highlight>
              </a:rPr>
              <a:t>Definition, etiology and epidemiology </a:t>
            </a:r>
            <a:endParaRPr sz="20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/>
          <p:nvPr>
            <p:ph type="title"/>
          </p:nvPr>
        </p:nvSpPr>
        <p:spPr>
          <a:xfrm>
            <a:off x="336550" y="365127"/>
            <a:ext cx="9950450" cy="878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/>
              <a:t>EPICARDIAL CORONARY ARTERIES</a:t>
            </a:r>
            <a:endParaRPr sz="3200"/>
          </a:p>
        </p:txBody>
      </p:sp>
      <p:sp>
        <p:nvSpPr>
          <p:cNvPr id="202" name="Google Shape;20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6"/>
          <p:cNvGrpSpPr/>
          <p:nvPr/>
        </p:nvGrpSpPr>
        <p:grpSpPr>
          <a:xfrm>
            <a:off x="5355092" y="2044643"/>
            <a:ext cx="6630368" cy="4079878"/>
            <a:chOff x="162024" y="407671"/>
            <a:chExt cx="6630368" cy="4079878"/>
          </a:xfrm>
        </p:grpSpPr>
        <p:sp>
          <p:nvSpPr>
            <p:cNvPr id="204" name="Google Shape;204;p6"/>
            <p:cNvSpPr/>
            <p:nvPr/>
          </p:nvSpPr>
          <p:spPr>
            <a:xfrm>
              <a:off x="162024" y="407671"/>
              <a:ext cx="3028434" cy="77217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184640" y="430287"/>
              <a:ext cx="2983202" cy="72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Left Main Coronary Artery (also called the left main trunk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464868" y="1179849"/>
              <a:ext cx="142925" cy="75714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B649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7" name="Google Shape;207;p6"/>
            <p:cNvSpPr/>
            <p:nvPr/>
          </p:nvSpPr>
          <p:spPr>
            <a:xfrm>
              <a:off x="607793" y="1345080"/>
              <a:ext cx="2737561" cy="11838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642466" y="1379753"/>
              <a:ext cx="2668215" cy="1114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Branches into: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Circumflex artery (CX)</a:t>
              </a:r>
              <a:endParaRPr/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Left Anterior Descending artery (LAD)</a:t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64868" y="1179849"/>
              <a:ext cx="142925" cy="247087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B649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0" name="Google Shape;210;p6"/>
            <p:cNvSpPr/>
            <p:nvPr/>
          </p:nvSpPr>
          <p:spPr>
            <a:xfrm>
              <a:off x="607793" y="2813901"/>
              <a:ext cx="2713988" cy="16736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 txBox="1"/>
            <p:nvPr/>
          </p:nvSpPr>
          <p:spPr>
            <a:xfrm>
              <a:off x="656812" y="2862920"/>
              <a:ext cx="2615950" cy="1575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Supplies: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CX: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supplies blood to the left atrium, side and back of the left ventricle</a:t>
              </a:r>
              <a:endParaRPr/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LAD: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supplies the front and bottom of the left ventricle and the front of the septum</a:t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437077" y="411772"/>
              <a:ext cx="2530271" cy="77217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FBB82"/>
                </a:gs>
                <a:gs pos="35000">
                  <a:srgbClr val="FFCFA8"/>
                </a:gs>
                <a:gs pos="100000">
                  <a:srgbClr val="FFEBD9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3459693" y="434388"/>
              <a:ext cx="2485039" cy="726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Right Coronary Artery (RCA)</a:t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690104" y="1183949"/>
              <a:ext cx="232579" cy="62901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B649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3922684" y="1380005"/>
              <a:ext cx="2655216" cy="865912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3948046" y="1405367"/>
              <a:ext cx="2604492" cy="815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Branches into:</a:t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Right marginal artery</a:t>
              </a:r>
              <a:endParaRPr/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Posterior descending artery</a:t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690104" y="1183949"/>
              <a:ext cx="232579" cy="245176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B649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8" name="Google Shape;218;p6"/>
            <p:cNvSpPr/>
            <p:nvPr/>
          </p:nvSpPr>
          <p:spPr>
            <a:xfrm>
              <a:off x="3922684" y="2944692"/>
              <a:ext cx="2869708" cy="138205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3963163" y="2985171"/>
              <a:ext cx="2788750" cy="130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Supplies: </a:t>
              </a:r>
              <a:endParaRPr/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right atrium</a:t>
              </a:r>
              <a:endParaRPr/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right ventricle</a:t>
              </a:r>
              <a:endParaRPr/>
            </a:p>
            <a:p>
              <a:pPr indent="0" lvl="0" marL="0" marR="0" rtl="0" algn="just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bottom portion of both ventricles and back of the septum</a:t>
              </a:r>
              <a:endParaRPr/>
            </a:p>
          </p:txBody>
        </p:sp>
      </p:grpSp>
      <p:pic>
        <p:nvPicPr>
          <p:cNvPr id="220" name="Google Shape;2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408" y="2479345"/>
            <a:ext cx="5631776" cy="362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/>
          <p:nvPr>
            <p:ph idx="1" type="body"/>
          </p:nvPr>
        </p:nvSpPr>
        <p:spPr>
          <a:xfrm>
            <a:off x="334617" y="144117"/>
            <a:ext cx="3365707" cy="6563608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Atherosclerosis pathology</a:t>
            </a:r>
            <a:endParaRPr b="1" sz="2400" u="sng"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Progressive inflammatory  disorder of the arterial wall, characterized by focal lipid rich deposits of atheroma.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remains clinically asymptomatic until:</a:t>
            </a:r>
            <a:endParaRPr/>
          </a:p>
          <a:p>
            <a:pPr indent="0" lvl="1" marL="4000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.Large enough to impair tissue perfusion .</a:t>
            </a:r>
            <a:endParaRPr/>
          </a:p>
          <a:p>
            <a:pPr indent="0" lvl="1" marL="40005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.Ulceration or disruption of the lesion result in thrombotic occlusion.</a:t>
            </a:r>
            <a:endParaRPr/>
          </a:p>
          <a:p>
            <a:pPr indent="-34290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Clinical manifestation will depend upon site of the lesion and vulnerability of the organ supplied.</a:t>
            </a:r>
            <a:endParaRPr/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4250" r="12664" t="0"/>
          <a:stretch/>
        </p:blipFill>
        <p:spPr>
          <a:xfrm>
            <a:off x="3776870" y="-144116"/>
            <a:ext cx="8080513" cy="357807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4">
            <a:alphaModFix/>
          </a:blip>
          <a:srcRect b="36362" l="0" r="0" t="0"/>
          <a:stretch/>
        </p:blipFill>
        <p:spPr>
          <a:xfrm>
            <a:off x="3830879" y="3566090"/>
            <a:ext cx="3621122" cy="306768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Screen Clipping" id="228" name="Google Shape;2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8830" y="3492142"/>
            <a:ext cx="4318553" cy="321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4" name="Google Shape;234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50" y="64605"/>
            <a:ext cx="11802700" cy="66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 txBox="1"/>
          <p:nvPr>
            <p:ph type="title"/>
          </p:nvPr>
        </p:nvSpPr>
        <p:spPr>
          <a:xfrm>
            <a:off x="540972" y="602708"/>
            <a:ext cx="9956800" cy="548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CLINICAL PRESENTATIONS OF CAD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811" y="1455775"/>
            <a:ext cx="7368507" cy="48599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 txBox="1"/>
          <p:nvPr/>
        </p:nvSpPr>
        <p:spPr>
          <a:xfrm>
            <a:off x="461227" y="1294957"/>
            <a:ext cx="3886200" cy="518160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1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Chronic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coronary syndrome: chronic Stable angina 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1" lang="en-US" sz="2800" u="sng" cap="none" strike="noStrike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Acute</a:t>
            </a:r>
            <a:r>
              <a:rPr b="0" i="0" lang="en-US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coronary syndrome: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lphaUcPeriod"/>
            </a:pPr>
            <a:r>
              <a:rPr b="0" i="0" lang="en-US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Unstable angina. 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lphaUcPeriod"/>
            </a:pPr>
            <a:r>
              <a:rPr b="0" i="0" lang="en-US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NSTEMI</a:t>
            </a:r>
            <a:endParaRPr/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lphaUcPeriod"/>
            </a:pPr>
            <a:r>
              <a:rPr b="0" i="0" lang="en-US" sz="2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STEMI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i="1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failure.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i="1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Sudden cardiac death.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2021-07-24T20:16:10Z</dcterms:created>
  <dc:creator>sameh shaheen</dc:creator>
</cp:coreProperties>
</file>